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6" r:id="rId3"/>
    <p:sldId id="257" r:id="rId4"/>
    <p:sldId id="265" r:id="rId5"/>
    <p:sldId id="264" r:id="rId6"/>
    <p:sldId id="263" r:id="rId7"/>
    <p:sldId id="262" r:id="rId8"/>
    <p:sldId id="261" r:id="rId9"/>
    <p:sldId id="260" r:id="rId10"/>
    <p:sldId id="259" r:id="rId11"/>
    <p:sldId id="266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9199"/>
    <a:srgbClr val="2634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7" d="100"/>
          <a:sy n="107" d="100"/>
        </p:scale>
        <p:origin x="-4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7F380-96A6-40A7-8C3B-0E22366C0805}" type="datetimeFigureOut">
              <a:rPr lang="hu-HU" smtClean="0"/>
              <a:t>2023. 03. 28.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E1647-AC2F-4AA6-820C-55B3AD05B6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216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F038-2A9D-49C2-BFE1-4D869E67CEA2}" type="datetime4">
              <a:rPr lang="hu-HU" smtClean="0"/>
              <a:t>2023. március 28.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Konferencia címe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367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2CBB-BFAC-408E-A8C6-6F1990F2D328}" type="datetime4">
              <a:rPr lang="hu-HU" smtClean="0"/>
              <a:t>2023. március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Konferencia címe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662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F02A-A422-4768-BDAB-BAF020702443}" type="datetime4">
              <a:rPr lang="hu-HU" smtClean="0"/>
              <a:t>2023. március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Konferencia címe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8377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6AD3-B9C6-480F-8FDE-357EF0F37F39}" type="datetime4">
              <a:rPr lang="hu-HU" smtClean="0"/>
              <a:t>2023. március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Konferencia címe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A380-DEDF-4CDA-88F0-C61298A325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652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8EA0-ADE3-4335-B5BF-1BF5AB5D16A8}" type="datetime4">
              <a:rPr lang="hu-HU" smtClean="0"/>
              <a:t>2023. március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Konferencia címe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A380-DEDF-4CDA-88F0-C61298A325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4016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5F98-D9F9-448C-8F6C-EF53923EA92A}" type="datetime4">
              <a:rPr lang="hu-HU" smtClean="0"/>
              <a:t>2023. március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Konferencia címe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A380-DEDF-4CDA-88F0-C61298A325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77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79A7-CA86-4BDB-85F6-F3745A16F042}" type="datetime4">
              <a:rPr lang="hu-HU" smtClean="0"/>
              <a:t>2023. március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Konferencia címe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A380-DEDF-4CDA-88F0-C61298A325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8040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33028-B632-40F2-93BB-DAF79CB3D08C}" type="datetime4">
              <a:rPr lang="hu-HU" smtClean="0"/>
              <a:t>2023. március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Konferencia címe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A380-DEDF-4CDA-88F0-C61298A325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7680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CB62-B996-479C-8D6B-BF1B5748D674}" type="datetime4">
              <a:rPr lang="hu-HU" smtClean="0"/>
              <a:t>2023. március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Konferencia címe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A380-DEDF-4CDA-88F0-C61298A325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5598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F33B-186A-4081-8B0B-5C5D5F76EA06}" type="datetime4">
              <a:rPr lang="hu-HU" smtClean="0"/>
              <a:t>2023. március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Konferencia címe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A380-DEDF-4CDA-88F0-C61298A325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7043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3AA3-C096-420E-BE06-EA8FB3F95FCD}" type="datetime4">
              <a:rPr lang="hu-HU" smtClean="0"/>
              <a:t>2023. március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Konferencia címe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A380-DEDF-4CDA-88F0-C61298A325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8720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3885-2682-4F43-9ECB-50C2D3844846}" type="datetime4">
              <a:rPr lang="hu-HU" smtClean="0"/>
              <a:t>2023. március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Konferencia címe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5542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B49A-454C-44D1-B091-E32ADFF3D47E}" type="datetime4">
              <a:rPr lang="hu-HU" smtClean="0"/>
              <a:t>2023. március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Konferencia címe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A380-DEDF-4CDA-88F0-C61298A325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9259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14F9-B91D-4899-A24F-4FDCFEB51721}" type="datetime4">
              <a:rPr lang="hu-HU" smtClean="0"/>
              <a:t>2023. március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Konferencia címe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A380-DEDF-4CDA-88F0-C61298A325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9111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0297-9C4E-46D4-A6F3-7A3BC84492A6}" type="datetime4">
              <a:rPr lang="hu-HU" smtClean="0"/>
              <a:t>2023. március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Konferencia címe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A380-DEDF-4CDA-88F0-C61298A325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273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E469-D131-4F61-AA32-DC01AFAA0542}" type="datetime4">
              <a:rPr lang="hu-HU" smtClean="0"/>
              <a:t>2023. március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Konferencia címe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734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1C62-AE5A-4B23-862C-B6F5ED444A0D}" type="datetime4">
              <a:rPr lang="hu-HU" smtClean="0"/>
              <a:t>2023. március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Konferencia címe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5670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D82C-3E82-4717-A9C6-7A928D4B8CDC}" type="datetime4">
              <a:rPr lang="hu-HU" smtClean="0"/>
              <a:t>2023. március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Konferencia címe</a:t>
            </a: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7703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7401-8011-4D2F-8BA9-CF40E9AFC187}" type="datetime4">
              <a:rPr lang="hu-HU" smtClean="0"/>
              <a:t>2023. március 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Konferencia címe</a:t>
            </a: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8519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E0BD-B356-4FD4-9BE9-EF0359B13EFC}" type="datetime4">
              <a:rPr lang="hu-HU" smtClean="0"/>
              <a:t>2023. március 28.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Konferencia címe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4063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439D-AA1D-4ABC-A2FB-E29DC9ED94D5}" type="datetime4">
              <a:rPr lang="hu-HU" smtClean="0"/>
              <a:t>2023. március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Konferencia címe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8648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1FC8B-44DE-4DFA-B2AE-CA76281B7767}" type="datetime4">
              <a:rPr lang="hu-HU" smtClean="0"/>
              <a:t>2023. március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Konferencia címe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239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63048-3DF7-4894-B1D9-15505170B4D2}" type="datetime4">
              <a:rPr lang="hu-HU" smtClean="0"/>
              <a:t>2023. március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Konferencia címe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BBC96-0EE3-4F09-A6F4-08A2279CA4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015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7D268-EBC6-46FD-A26E-779A750E9FA1}" type="datetime4">
              <a:rPr lang="hu-HU" smtClean="0"/>
              <a:t>2023. március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Konferencia címe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7A380-DEDF-4CDA-88F0-C61298A325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420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69375" y="881149"/>
            <a:ext cx="6404956" cy="1293880"/>
          </a:xfrm>
        </p:spPr>
        <p:txBody>
          <a:bodyPr>
            <a:noAutofit/>
          </a:bodyPr>
          <a:lstStyle/>
          <a:p>
            <a:r>
              <a:rPr lang="hu-HU" sz="3200" b="1" dirty="0">
                <a:solidFill>
                  <a:srgbClr val="239199"/>
                </a:solidFill>
                <a:latin typeface="+mn-lt"/>
                <a:ea typeface="+mn-ea"/>
                <a:cs typeface="+mn-cs"/>
              </a:rPr>
              <a:t>A Pécsi Tudományegyetem Egyetemi Könyvtár és Tudásközpont muzeális gyűjteményei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269375" y="3333403"/>
            <a:ext cx="6404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26348B"/>
                </a:solidFill>
              </a:rPr>
              <a:t>Dezső Krisztina</a:t>
            </a:r>
          </a:p>
          <a:p>
            <a:r>
              <a:rPr lang="hu-HU" dirty="0">
                <a:solidFill>
                  <a:srgbClr val="26348B"/>
                </a:solidFill>
              </a:rPr>
              <a:t>o</a:t>
            </a:r>
            <a:r>
              <a:rPr lang="hu-HU" dirty="0" smtClean="0">
                <a:solidFill>
                  <a:srgbClr val="26348B"/>
                </a:solidFill>
              </a:rPr>
              <a:t>sztályvezető</a:t>
            </a:r>
          </a:p>
          <a:p>
            <a:r>
              <a:rPr lang="hu-HU" dirty="0" smtClean="0">
                <a:solidFill>
                  <a:srgbClr val="26348B"/>
                </a:solidFill>
              </a:rPr>
              <a:t>Pécsi Tudományegyetem Egyetemi Könyvtár és Tudásközpont</a:t>
            </a:r>
          </a:p>
          <a:p>
            <a:r>
              <a:rPr lang="hu-HU" dirty="0" smtClean="0">
                <a:solidFill>
                  <a:srgbClr val="26348B"/>
                </a:solidFill>
              </a:rPr>
              <a:t>Történeti Gyűjtemények Osztálya</a:t>
            </a:r>
            <a:endParaRPr lang="hu-HU" dirty="0">
              <a:solidFill>
                <a:srgbClr val="26348B"/>
              </a:solidFill>
            </a:endParaRPr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2023. </a:t>
            </a:r>
            <a:r>
              <a:rPr lang="hu-HU" dirty="0"/>
              <a:t>m</a:t>
            </a:r>
            <a:r>
              <a:rPr lang="hu-HU" dirty="0" smtClean="0"/>
              <a:t>árcius 30.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290" y="5983549"/>
            <a:ext cx="2515487" cy="79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41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hu-HU" sz="3200" i="1" kern="1200" dirty="0">
                <a:solidFill>
                  <a:srgbClr val="239199"/>
                </a:solidFill>
                <a:latin typeface="+mj-lt"/>
                <a:ea typeface="+mj-ea"/>
                <a:cs typeface="+mj-cs"/>
              </a:rPr>
              <a:t>Pécsi Egyetemtörténeti Gyűjtemény </a:t>
            </a:r>
            <a:r>
              <a:rPr lang="hu-HU" sz="2000" dirty="0" smtClean="0"/>
              <a:t/>
            </a:r>
            <a:br>
              <a:rPr lang="hu-HU" sz="2000" dirty="0" smtClean="0"/>
            </a:b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2023. </a:t>
            </a:r>
            <a:r>
              <a:rPr lang="hu-HU" dirty="0"/>
              <a:t>m</a:t>
            </a:r>
            <a:r>
              <a:rPr lang="hu-HU" dirty="0" smtClean="0"/>
              <a:t>árcius 30.</a:t>
            </a:r>
            <a:endParaRPr lang="hu-H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5" y="6371497"/>
            <a:ext cx="1286936" cy="40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dezsok\Downloads\Rajz (1).pn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60" y="1098025"/>
            <a:ext cx="7288567" cy="511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92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141" y="426968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hu-HU" sz="4000" i="1" dirty="0" smtClean="0">
                <a:solidFill>
                  <a:srgbClr val="239199"/>
                </a:solidFill>
              </a:rPr>
              <a:t>Köszönöm a figyelmet!</a:t>
            </a:r>
            <a:endParaRPr lang="hu-HU" sz="4000" i="1" dirty="0">
              <a:solidFill>
                <a:srgbClr val="239199"/>
              </a:solidFill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D20A-AD11-4BB8-B84C-E88E34B319EF}" type="datetime4">
              <a:rPr lang="hu-HU" smtClean="0"/>
              <a:t>2023. március 28.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Konferencia címe</a:t>
            </a:r>
            <a:endParaRPr lang="hu-HU"/>
          </a:p>
        </p:txBody>
      </p:sp>
      <p:pic>
        <p:nvPicPr>
          <p:cNvPr id="4098" name="Picture 2" descr="V:\09 - TGYO Történeti Gyűjtemények Osztálya\Klimo_Konyvtar_képek\képek\exlibr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871" y="652128"/>
            <a:ext cx="2681427" cy="354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96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i="1" dirty="0">
                <a:solidFill>
                  <a:srgbClr val="239199"/>
                </a:solidFill>
              </a:rPr>
              <a:t>A Pécsi Tudományegyetem Egyetemi </a:t>
            </a:r>
            <a:r>
              <a:rPr lang="hu-HU" sz="3200" i="1" dirty="0" smtClean="0">
                <a:solidFill>
                  <a:srgbClr val="239199"/>
                </a:solidFill>
              </a:rPr>
              <a:t>Könyvtárának története</a:t>
            </a:r>
            <a:endParaRPr lang="hu-HU" sz="3200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1774: </a:t>
            </a:r>
            <a:r>
              <a:rPr lang="hu-HU" dirty="0" err="1" smtClean="0"/>
              <a:t>Klimo</a:t>
            </a:r>
            <a:r>
              <a:rPr lang="hu-HU" dirty="0" smtClean="0"/>
              <a:t> Könyvtár nyilvánossá tétele</a:t>
            </a:r>
          </a:p>
          <a:p>
            <a:pPr lvl="1"/>
            <a:r>
              <a:rPr lang="hu-HU" sz="1600" dirty="0"/>
              <a:t>Korlátozás nélküli használat – mindenki számára hozzáférhető</a:t>
            </a:r>
          </a:p>
          <a:p>
            <a:pPr lvl="1"/>
            <a:r>
              <a:rPr lang="hu-HU" sz="1600" dirty="0"/>
              <a:t>Könyvtárosok alkalmazása (Koller József, </a:t>
            </a:r>
            <a:r>
              <a:rPr lang="hu-HU" sz="1600" dirty="0" err="1"/>
              <a:t>Szalágyi</a:t>
            </a:r>
            <a:r>
              <a:rPr lang="hu-HU" sz="1600" dirty="0"/>
              <a:t> István)</a:t>
            </a:r>
          </a:p>
          <a:p>
            <a:pPr lvl="1"/>
            <a:r>
              <a:rPr lang="hu-HU" sz="1600" dirty="0"/>
              <a:t>Nyitvatartási idő: hetente két nap</a:t>
            </a:r>
          </a:p>
          <a:p>
            <a:pPr lvl="1"/>
            <a:r>
              <a:rPr lang="hu-HU" sz="1600" dirty="0"/>
              <a:t>Kölcsönzési lehetőség</a:t>
            </a:r>
            <a:endParaRPr lang="hu-HU" b="1" dirty="0"/>
          </a:p>
          <a:p>
            <a:r>
              <a:rPr lang="hu-HU" dirty="0" smtClean="0"/>
              <a:t>Gyűjtőkör</a:t>
            </a:r>
            <a:r>
              <a:rPr lang="hu-HU" dirty="0"/>
              <a:t>: teológia, orvostudomány, jogtudomány, történelem és segédtudományai, természettudományok, nyelvészet, </a:t>
            </a:r>
            <a:r>
              <a:rPr lang="hu-HU" dirty="0" smtClean="0"/>
              <a:t>irodalomtudomány</a:t>
            </a:r>
          </a:p>
          <a:p>
            <a:r>
              <a:rPr lang="hu-HU" dirty="0" smtClean="0"/>
              <a:t>1830: </a:t>
            </a:r>
            <a:r>
              <a:rPr lang="hu-HU" dirty="0" err="1"/>
              <a:t>Szepesy</a:t>
            </a:r>
            <a:r>
              <a:rPr lang="hu-HU" dirty="0"/>
              <a:t> Ignác (1828-1838): Püspöki </a:t>
            </a:r>
            <a:r>
              <a:rPr lang="hu-HU" dirty="0" err="1"/>
              <a:t>Lyceum</a:t>
            </a:r>
            <a:r>
              <a:rPr lang="hu-HU" dirty="0"/>
              <a:t> alapítása</a:t>
            </a:r>
          </a:p>
          <a:p>
            <a:r>
              <a:rPr lang="hu-HU" dirty="0"/>
              <a:t>Új épület (</a:t>
            </a:r>
            <a:r>
              <a:rPr lang="hu-HU" dirty="0" err="1"/>
              <a:t>Piatsek</a:t>
            </a:r>
            <a:r>
              <a:rPr lang="hu-HU" dirty="0"/>
              <a:t> József) és elhelyezési rend (1832-ben a püspöki palotából mai helyére költözik a könyvtár)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2023. </a:t>
            </a:r>
            <a:r>
              <a:rPr lang="hu-HU" dirty="0"/>
              <a:t>m</a:t>
            </a:r>
            <a:r>
              <a:rPr lang="hu-HU" dirty="0" smtClean="0"/>
              <a:t>árcius 30.</a:t>
            </a:r>
            <a:endParaRPr lang="hu-H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5" y="6371497"/>
            <a:ext cx="1286936" cy="40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185" y="436232"/>
            <a:ext cx="213130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40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2023. </a:t>
            </a:r>
            <a:r>
              <a:rPr lang="hu-HU" dirty="0"/>
              <a:t>m</a:t>
            </a:r>
            <a:r>
              <a:rPr lang="hu-HU" dirty="0" smtClean="0"/>
              <a:t>árcius 30.</a:t>
            </a:r>
            <a:endParaRPr lang="hu-H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5" y="6371497"/>
            <a:ext cx="1286936" cy="40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U:\egyetemi_archivum_kriszta\egyetemi_fotóarchívum\konyvtar\klimo\szonyi konyvtar\Névtelen6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22" y="1287262"/>
            <a:ext cx="2854468" cy="371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U:\egyetemi_archivum_kriszta\egyetemi_fotóarchívum\konyvtar\klimo\szonyi konyvtar\Névtelen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971" y="1873189"/>
            <a:ext cx="4927545" cy="312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:\09 - TGYO Történeti Gyűjtemények Osztálya\Kriszta\egyetemi_fotóarchívum\konyvtar\klimo\WU0Z603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63141" y="2017485"/>
            <a:ext cx="4819059" cy="32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V:\09 - TGYO Történeti Gyűjtemények Osztálya\Kriszta\egyetemi_fotóarchívum\konyvtar\klimo\TGYO\_MG_598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228" y="1889616"/>
            <a:ext cx="5207030" cy="347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44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i="1" dirty="0">
                <a:solidFill>
                  <a:srgbClr val="239199"/>
                </a:solidFill>
              </a:rPr>
              <a:t>A Pécsi Tudományegyetem Egyetemi Könyvtárának története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/>
              <a:t>1912 m. </a:t>
            </a:r>
            <a:r>
              <a:rPr lang="hu-HU" dirty="0" err="1"/>
              <a:t>kir</a:t>
            </a:r>
            <a:r>
              <a:rPr lang="hu-HU" dirty="0"/>
              <a:t>. Erzsébet Tudományegyetem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(</a:t>
            </a:r>
            <a:r>
              <a:rPr lang="hu-HU" dirty="0"/>
              <a:t>Pozsony) (1912. évi XXXVI. Törvény)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alapítása</a:t>
            </a:r>
          </a:p>
          <a:p>
            <a:r>
              <a:rPr lang="hu-HU" dirty="0"/>
              <a:t>1920-1921 Budapest</a:t>
            </a:r>
          </a:p>
          <a:p>
            <a:r>
              <a:rPr lang="hu-HU" dirty="0"/>
              <a:t>1923 Pécs (1921. évi XXV. törvénycikk)</a:t>
            </a:r>
          </a:p>
          <a:p>
            <a:r>
              <a:rPr lang="hu-HU" dirty="0"/>
              <a:t>Pozsony: 65 ezer kötetes könyvtár (kevesebb mint 200 darab került át)</a:t>
            </a:r>
          </a:p>
          <a:p>
            <a:r>
              <a:rPr lang="hu-HU" dirty="0"/>
              <a:t>Zichy Gyula (1905-1926): örökös használatra az ETE részére</a:t>
            </a:r>
          </a:p>
          <a:p>
            <a:r>
              <a:rPr lang="hu-HU" dirty="0"/>
              <a:t>Kb. 35 ezer kötet (</a:t>
            </a:r>
            <a:r>
              <a:rPr lang="hu-HU" dirty="0" err="1"/>
              <a:t>székeskáptalani</a:t>
            </a:r>
            <a:r>
              <a:rPr lang="hu-HU" dirty="0"/>
              <a:t> gyűjteménnyel bővült</a:t>
            </a:r>
            <a:r>
              <a:rPr lang="hu-HU" dirty="0" smtClean="0"/>
              <a:t>)</a:t>
            </a:r>
          </a:p>
          <a:p>
            <a:r>
              <a:rPr lang="hu-HU" dirty="0" smtClean="0"/>
              <a:t>1923 után több jelentős magánadomány (Latinovits könyvtár, </a:t>
            </a:r>
            <a:r>
              <a:rPr lang="hu-HU" dirty="0" err="1" smtClean="0"/>
              <a:t>Ambrozovics</a:t>
            </a:r>
            <a:r>
              <a:rPr lang="hu-HU" dirty="0" smtClean="0"/>
              <a:t> Dezső és neje adománya, Tóth Lajos gyűjtemény)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2023. </a:t>
            </a:r>
            <a:r>
              <a:rPr lang="hu-HU" dirty="0"/>
              <a:t>m</a:t>
            </a:r>
            <a:r>
              <a:rPr lang="hu-HU" dirty="0" smtClean="0"/>
              <a:t>árcius 30.</a:t>
            </a:r>
            <a:endParaRPr lang="hu-H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5" y="6371497"/>
            <a:ext cx="1286936" cy="40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U:\egyetemi_archivum_kriszta\egyetemi_fotóarchívum\püspökök\Zich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117" y="1059341"/>
            <a:ext cx="2088232" cy="265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91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i="1" dirty="0">
                <a:solidFill>
                  <a:srgbClr val="239199"/>
                </a:solidFill>
              </a:rPr>
              <a:t>Muzeális gyűjtemények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u-HU" i="1" dirty="0"/>
              <a:t>Muzeális gyűjtemények </a:t>
            </a:r>
            <a:endParaRPr lang="hu-HU" sz="2400" dirty="0"/>
          </a:p>
          <a:p>
            <a:pPr lvl="1"/>
            <a:r>
              <a:rPr lang="hu-HU" dirty="0" err="1"/>
              <a:t>Klimo</a:t>
            </a:r>
            <a:r>
              <a:rPr lang="hu-HU" dirty="0"/>
              <a:t> Könyvtár és a Kanonoki Gyűjtemény </a:t>
            </a:r>
            <a:endParaRPr lang="hu-HU" dirty="0" smtClean="0"/>
          </a:p>
          <a:p>
            <a:pPr lvl="1"/>
            <a:r>
              <a:rPr lang="hu-HU" dirty="0" smtClean="0"/>
              <a:t>Pécsi </a:t>
            </a:r>
            <a:r>
              <a:rPr lang="hu-HU" dirty="0"/>
              <a:t>Egyetemtörténeti Gyűjtemény </a:t>
            </a:r>
            <a:endParaRPr lang="hu-HU" sz="2000" dirty="0"/>
          </a:p>
          <a:p>
            <a:pPr lvl="1"/>
            <a:r>
              <a:rPr lang="hu-HU" dirty="0"/>
              <a:t>Országgyűlési Gyűjtemény (1790-től napjainkig)</a:t>
            </a:r>
            <a:endParaRPr lang="hu-HU" sz="2000" dirty="0"/>
          </a:p>
          <a:p>
            <a:pPr lvl="1"/>
            <a:r>
              <a:rPr lang="hu-HU" dirty="0"/>
              <a:t>A </a:t>
            </a:r>
            <a:r>
              <a:rPr lang="hu-HU" dirty="0" smtClean="0"/>
              <a:t>püspöki </a:t>
            </a:r>
            <a:r>
              <a:rPr lang="hu-HU" dirty="0"/>
              <a:t>könyvtár </a:t>
            </a:r>
            <a:r>
              <a:rPr lang="hu-HU" dirty="0" smtClean="0"/>
              <a:t>kézirattára és irattára</a:t>
            </a:r>
            <a:endParaRPr lang="hu-HU" sz="2000" dirty="0"/>
          </a:p>
          <a:p>
            <a:pPr lvl="1"/>
            <a:r>
              <a:rPr lang="hu-HU" dirty="0" smtClean="0"/>
              <a:t>Régi könyvek és folyóiratok gyűjteménye</a:t>
            </a:r>
            <a:endParaRPr lang="hu-HU" sz="2000" dirty="0"/>
          </a:p>
          <a:p>
            <a:pPr lvl="1"/>
            <a:r>
              <a:rPr lang="hu-HU" dirty="0"/>
              <a:t>Mátyás Flórián Könyvtára</a:t>
            </a:r>
            <a:endParaRPr lang="hu-HU" sz="2000" dirty="0"/>
          </a:p>
          <a:p>
            <a:pPr lvl="1"/>
            <a:r>
              <a:rPr lang="hu-HU" dirty="0"/>
              <a:t>Reuter-gyűjtemény</a:t>
            </a:r>
            <a:endParaRPr lang="hu-HU" sz="2000" dirty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2023. </a:t>
            </a:r>
            <a:r>
              <a:rPr lang="hu-HU" dirty="0"/>
              <a:t>m</a:t>
            </a:r>
            <a:r>
              <a:rPr lang="hu-HU" dirty="0" smtClean="0"/>
              <a:t>árcius 30.</a:t>
            </a:r>
            <a:endParaRPr lang="hu-H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5" y="6371497"/>
            <a:ext cx="1286936" cy="40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V:\09 - TGYO Történeti Gyűjtemények Osztálya\Közösségi média\2023\kisebbségi\folyóirat\kép-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950" y="941033"/>
            <a:ext cx="1755502" cy="248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:\09 - TGYO Történeti Gyűjtemények Osztálya\Kiállítások\2015_profok\Katalógus\2015.10.13. Professzorok hagyatéka\képek a katalógusba\PK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565" y="4598634"/>
            <a:ext cx="2640891" cy="170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kulongyujtemenyek.lib.pte.hu/kk/orszaggyulesi0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293" y="3576572"/>
            <a:ext cx="2291228" cy="172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43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i="1" dirty="0" err="1">
                <a:solidFill>
                  <a:srgbClr val="239199"/>
                </a:solidFill>
              </a:rPr>
              <a:t>Klimo</a:t>
            </a:r>
            <a:r>
              <a:rPr lang="hu-HU" sz="3200" i="1" dirty="0">
                <a:solidFill>
                  <a:srgbClr val="239199"/>
                </a:solidFill>
              </a:rPr>
              <a:t> Könyvtár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A könyvtár legnagyobb </a:t>
            </a:r>
            <a:r>
              <a:rPr lang="hu-HU" sz="2400" dirty="0" err="1" smtClean="0"/>
              <a:t>különgyűjteménye</a:t>
            </a:r>
            <a:endParaRPr lang="hu-HU" sz="2400" dirty="0" smtClean="0"/>
          </a:p>
          <a:p>
            <a:r>
              <a:rPr lang="hu-HU" sz="2400" dirty="0" smtClean="0"/>
              <a:t>8 kódex, 23 ősnyomtatvány, 700 antikva</a:t>
            </a:r>
          </a:p>
          <a:p>
            <a:r>
              <a:rPr lang="hu-HU" sz="2400" dirty="0" smtClean="0"/>
              <a:t>17.000 db 1851 előtti magyar nyomtatvány</a:t>
            </a:r>
          </a:p>
          <a:p>
            <a:r>
              <a:rPr lang="hu-HU" sz="2400" dirty="0" smtClean="0"/>
              <a:t>Latin, német és magyar nyelvű a kötetek </a:t>
            </a:r>
            <a:r>
              <a:rPr lang="hu-HU" sz="2400" dirty="0" smtClean="0"/>
              <a:t> többsége</a:t>
            </a:r>
            <a:endParaRPr lang="hu-HU" sz="2400" dirty="0" smtClean="0"/>
          </a:p>
          <a:p>
            <a:r>
              <a:rPr lang="hu-HU" sz="2400" dirty="0" smtClean="0"/>
              <a:t>Kézirattár</a:t>
            </a:r>
          </a:p>
          <a:p>
            <a:r>
              <a:rPr lang="hu-HU" sz="2400" dirty="0" smtClean="0"/>
              <a:t>Kutatótermi használat – nyomtatott és online </a:t>
            </a:r>
            <a:r>
              <a:rPr lang="hu-HU" sz="2400" dirty="0" smtClean="0"/>
              <a:t> </a:t>
            </a:r>
            <a:r>
              <a:rPr lang="hu-HU" sz="2400" dirty="0" smtClean="0"/>
              <a:t>katalógus</a:t>
            </a:r>
          </a:p>
          <a:p>
            <a:r>
              <a:rPr lang="hu-HU" sz="2400" dirty="0" smtClean="0"/>
              <a:t>Digitalizálás - </a:t>
            </a:r>
            <a:r>
              <a:rPr lang="hu-HU" sz="2400" dirty="0" err="1" smtClean="0"/>
              <a:t>Digitália</a:t>
            </a:r>
            <a:endParaRPr lang="hu-HU" sz="2400" dirty="0" smtClean="0"/>
          </a:p>
          <a:p>
            <a:r>
              <a:rPr lang="hu-HU" sz="2400" dirty="0" smtClean="0"/>
              <a:t>Idegenvezetések – kiállítások – országos kulturális programok</a:t>
            </a:r>
            <a:endParaRPr lang="hu-HU" sz="24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2023. </a:t>
            </a:r>
            <a:r>
              <a:rPr lang="hu-HU" dirty="0"/>
              <a:t>m</a:t>
            </a:r>
            <a:r>
              <a:rPr lang="hu-HU" dirty="0" smtClean="0"/>
              <a:t>árcius 30.</a:t>
            </a:r>
            <a:endParaRPr lang="hu-H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5" y="6371497"/>
            <a:ext cx="1286936" cy="40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V:\09 - TGYO Történeti Gyűjtemények Osztálya\Kiállítások\2014_240_katalógus\Fotók a katalógushoz\Vica\IMG_2960 cop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388" y="2024108"/>
            <a:ext cx="1199581" cy="420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V:\09 - TGYO Történeti Gyűjtemények Osztálya\Kiállítások\2019_Öttorony\Katalógus\öttorony-katalógus-képek\Missale secundum morem 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19" y="689881"/>
            <a:ext cx="8620218" cy="588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43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i="1" dirty="0">
                <a:solidFill>
                  <a:srgbClr val="239199"/>
                </a:solidFill>
              </a:rPr>
              <a:t>Mátyás Flórián Könyvtára</a:t>
            </a:r>
            <a:endParaRPr lang="hu-HU" sz="3200" i="1" dirty="0">
              <a:solidFill>
                <a:srgbClr val="239199"/>
              </a:solidFill>
            </a:endParaRPr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639192" y="1526959"/>
            <a:ext cx="7876158" cy="4650004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Pécsi nyelvész, történész, akadémikus</a:t>
            </a:r>
          </a:p>
          <a:p>
            <a:r>
              <a:rPr lang="hu-HU" dirty="0" err="1"/>
              <a:t>Szepesy</a:t>
            </a:r>
            <a:r>
              <a:rPr lang="hu-HU" dirty="0"/>
              <a:t> </a:t>
            </a:r>
            <a:r>
              <a:rPr lang="hu-HU" dirty="0" smtClean="0"/>
              <a:t>püspök támogatásával </a:t>
            </a:r>
            <a:r>
              <a:rPr lang="hu-HU" dirty="0"/>
              <a:t>adta ki 1833-38 között négykötetes szófejtő szótárát</a:t>
            </a:r>
            <a:endParaRPr lang="hu-HU" dirty="0" smtClean="0"/>
          </a:p>
          <a:p>
            <a:r>
              <a:rPr lang="hu-HU" dirty="0" smtClean="0"/>
              <a:t>Könyvtára a pécsi múzeumba, majd az Egyetemi Könyvtárba került</a:t>
            </a:r>
          </a:p>
          <a:p>
            <a:r>
              <a:rPr lang="hu-HU" dirty="0" smtClean="0"/>
              <a:t>1345 mű 2073 kötetben</a:t>
            </a:r>
          </a:p>
          <a:p>
            <a:r>
              <a:rPr lang="hu-HU" dirty="0"/>
              <a:t>Témák: nyelvtudomány, történettudomány, jogtudomány, természettudományok, filozófia, vallástudomány, klasszikus világirodalom magyar irodalom</a:t>
            </a:r>
            <a:r>
              <a:rPr lang="hu-HU" dirty="0"/>
              <a:t> </a:t>
            </a:r>
            <a:endParaRPr lang="hu-HU" dirty="0" smtClean="0"/>
          </a:p>
          <a:p>
            <a:r>
              <a:rPr lang="hu-HU" dirty="0" smtClean="0"/>
              <a:t>Kb. 100 db 16-17. századi könyvritkaság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2023. március 30.</a:t>
            </a:r>
            <a:endParaRPr lang="hu-H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5" y="6371497"/>
            <a:ext cx="1286936" cy="40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45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hu-HU" sz="3200" i="1" kern="1200" dirty="0">
                <a:solidFill>
                  <a:srgbClr val="239199"/>
                </a:solidFill>
                <a:latin typeface="+mj-lt"/>
                <a:ea typeface="+mj-ea"/>
                <a:cs typeface="+mj-cs"/>
              </a:rPr>
              <a:t>Pécsi Egyetemtörténeti Gyűjtemény </a:t>
            </a:r>
            <a:r>
              <a:rPr lang="hu-HU" sz="2000" dirty="0" smtClean="0"/>
              <a:t/>
            </a:r>
            <a:br>
              <a:rPr lang="hu-HU" sz="2000" dirty="0" smtClean="0"/>
            </a:b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2023. </a:t>
            </a:r>
            <a:r>
              <a:rPr lang="hu-HU" dirty="0"/>
              <a:t>m</a:t>
            </a:r>
            <a:r>
              <a:rPr lang="hu-HU" dirty="0" smtClean="0"/>
              <a:t>árcius 30.</a:t>
            </a:r>
            <a:endParaRPr lang="hu-H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5" y="6371497"/>
            <a:ext cx="1286936" cy="40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4" r="1332"/>
          <a:stretch/>
        </p:blipFill>
        <p:spPr>
          <a:xfrm>
            <a:off x="271772" y="1571349"/>
            <a:ext cx="8588143" cy="452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1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i="1" dirty="0">
                <a:solidFill>
                  <a:srgbClr val="239199"/>
                </a:solidFill>
              </a:rPr>
              <a:t>Pécsi Egyetemtörténeti Gyűjtemény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hu-HU" sz="2400" dirty="0"/>
              <a:t>Gyűjtőkör: Pécsi Tudományegyetem és jogelődintézményeinek tárgyi, dokumentum és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400" dirty="0"/>
              <a:t>   adattári anyaga</a:t>
            </a:r>
          </a:p>
          <a:p>
            <a:r>
              <a:rPr lang="hu-HU" sz="2400" dirty="0"/>
              <a:t>Gyűjtemények:</a:t>
            </a:r>
          </a:p>
          <a:p>
            <a:pPr marL="447675" indent="0">
              <a:spcBef>
                <a:spcPts val="600"/>
              </a:spcBef>
              <a:buNone/>
            </a:pPr>
            <a:r>
              <a:rPr lang="hu-HU" sz="2400" dirty="0" err="1"/>
              <a:t>-</a:t>
            </a:r>
            <a:r>
              <a:rPr lang="hu-HU" sz="2000" dirty="0" err="1"/>
              <a:t>Eredeti</a:t>
            </a:r>
            <a:r>
              <a:rPr lang="hu-HU" sz="2000" dirty="0"/>
              <a:t>, archív fotógyűjtemény </a:t>
            </a:r>
          </a:p>
          <a:p>
            <a:pPr marL="447675" indent="0">
              <a:spcBef>
                <a:spcPts val="600"/>
              </a:spcBef>
              <a:buNone/>
            </a:pPr>
            <a:r>
              <a:rPr lang="hu-HU" sz="2000" dirty="0"/>
              <a:t>(papír- és digitális fotók)</a:t>
            </a:r>
          </a:p>
          <a:p>
            <a:pPr marL="447675" indent="0">
              <a:spcBef>
                <a:spcPts val="600"/>
              </a:spcBef>
              <a:buNone/>
            </a:pPr>
            <a:r>
              <a:rPr lang="hu-HU" sz="2000" dirty="0"/>
              <a:t>- Adattári fotógyűjtemény</a:t>
            </a:r>
          </a:p>
          <a:p>
            <a:pPr marL="447675" lvl="2" indent="0">
              <a:spcBef>
                <a:spcPts val="600"/>
              </a:spcBef>
              <a:buNone/>
            </a:pPr>
            <a:r>
              <a:rPr lang="hu-HU" dirty="0"/>
              <a:t>- Történeti tárgyak gyűjtemény</a:t>
            </a:r>
          </a:p>
          <a:p>
            <a:pPr marL="447675" lvl="2" indent="0">
              <a:spcBef>
                <a:spcPts val="600"/>
              </a:spcBef>
              <a:buFontTx/>
              <a:buChar char="-"/>
            </a:pPr>
            <a:r>
              <a:rPr lang="hu-HU" dirty="0"/>
              <a:t> Numizmatikai gyűjtemény</a:t>
            </a:r>
          </a:p>
          <a:p>
            <a:pPr marL="447675" lvl="2" indent="0">
              <a:spcBef>
                <a:spcPts val="600"/>
              </a:spcBef>
              <a:buFontTx/>
              <a:buChar char="-"/>
            </a:pPr>
            <a:r>
              <a:rPr lang="hu-HU" dirty="0"/>
              <a:t> Műszaki és technikatörténeti gyűjtemény</a:t>
            </a:r>
          </a:p>
          <a:p>
            <a:pPr marL="447675" lvl="2" indent="0">
              <a:spcBef>
                <a:spcPts val="600"/>
              </a:spcBef>
              <a:buFontTx/>
              <a:buChar char="-"/>
            </a:pPr>
            <a:r>
              <a:rPr lang="hu-HU" dirty="0"/>
              <a:t> Dokumentumgyűjtemény </a:t>
            </a:r>
          </a:p>
          <a:p>
            <a:pPr marL="447675" lvl="2" indent="0">
              <a:spcBef>
                <a:spcPts val="600"/>
              </a:spcBef>
              <a:buFontTx/>
              <a:buChar char="-"/>
            </a:pPr>
            <a:r>
              <a:rPr lang="hu-HU" dirty="0"/>
              <a:t> </a:t>
            </a:r>
            <a:r>
              <a:rPr lang="hu-HU" dirty="0" smtClean="0"/>
              <a:t>Képeslapgyűjtemény</a:t>
            </a:r>
          </a:p>
          <a:p>
            <a:pPr marL="447675" lvl="2" indent="0">
              <a:spcBef>
                <a:spcPts val="600"/>
              </a:spcBef>
              <a:buFontTx/>
              <a:buChar char="-"/>
            </a:pPr>
            <a:r>
              <a:rPr lang="hu-HU" dirty="0" smtClean="0"/>
              <a:t>Könyvtár</a:t>
            </a:r>
            <a:endParaRPr lang="hu-HU" dirty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2023. </a:t>
            </a:r>
            <a:r>
              <a:rPr lang="hu-HU" dirty="0"/>
              <a:t>m</a:t>
            </a:r>
            <a:r>
              <a:rPr lang="hu-HU" dirty="0" smtClean="0"/>
              <a:t>árcius 30.</a:t>
            </a:r>
            <a:endParaRPr lang="hu-H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5" y="6371497"/>
            <a:ext cx="1286936" cy="40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20983"/>
            <a:ext cx="2361544" cy="157436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776" y="1991318"/>
            <a:ext cx="1426723" cy="214008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821" y="4230281"/>
            <a:ext cx="2788851" cy="185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3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mutató1" id="{88AC3FC3-2E0B-4604-AE3D-233769A97757}" vid="{0B800EC4-1F14-4F00-820D-728BDF30B53A}"/>
    </a:ext>
  </a:extLst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mutató1" id="{88AC3FC3-2E0B-4604-AE3D-233769A97757}" vid="{3887AAE2-5EEB-4E6C-B226-776FDE340C8B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prezentacio_20200901</Template>
  <TotalTime>561</TotalTime>
  <Words>438</Words>
  <Application>Microsoft Office PowerPoint</Application>
  <PresentationFormat>Diavetítés a képernyőre (4:3 oldalarány)</PresentationFormat>
  <Paragraphs>78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11</vt:i4>
      </vt:variant>
    </vt:vector>
  </HeadingPairs>
  <TitlesOfParts>
    <vt:vector size="13" baseType="lpstr">
      <vt:lpstr>Office-téma</vt:lpstr>
      <vt:lpstr>Egyéni tervezés</vt:lpstr>
      <vt:lpstr>A Pécsi Tudományegyetem Egyetemi Könyvtár és Tudásközpont muzeális gyűjteményei</vt:lpstr>
      <vt:lpstr>A Pécsi Tudományegyetem Egyetemi Könyvtárának története</vt:lpstr>
      <vt:lpstr>PowerPoint bemutató</vt:lpstr>
      <vt:lpstr>A Pécsi Tudományegyetem Egyetemi Könyvtárának története</vt:lpstr>
      <vt:lpstr>Muzeális gyűjtemények</vt:lpstr>
      <vt:lpstr>Klimo Könyvtár </vt:lpstr>
      <vt:lpstr>Mátyás Flórián Könyvtára</vt:lpstr>
      <vt:lpstr>Pécsi Egyetemtörténeti Gyűjtemény  </vt:lpstr>
      <vt:lpstr>Pécsi Egyetemtörténeti Gyűjtemény</vt:lpstr>
      <vt:lpstr>Pécsi Egyetemtörténeti Gyűjtemény  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Előadás címe</dc:title>
  <dc:creator>Dezső Krisztina</dc:creator>
  <cp:lastModifiedBy>Dezső Krisztina</cp:lastModifiedBy>
  <cp:revision>20</cp:revision>
  <dcterms:created xsi:type="dcterms:W3CDTF">2023-02-28T10:24:23Z</dcterms:created>
  <dcterms:modified xsi:type="dcterms:W3CDTF">2023-03-28T12:01:18Z</dcterms:modified>
</cp:coreProperties>
</file>